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Architects Daughter"/>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ArchitectsDaught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b19c1812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b19c1812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b19c1812b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b19c1812b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b19c1812b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b19c1812b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b19c1812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b19c1812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b19c1812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b19c1812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b19c1812b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b19c1812b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b19c1812b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b19c1812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b19c1812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b19c1812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b19c1812b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b19c1812b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b19c1812b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b19c1812b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b19c1812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b19c1812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b19c1812b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b19c1812b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3125" lIns="93125" spcFirstLastPara="1" rIns="93125" wrap="square" tIns="93125">
            <a:no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3125" lIns="93125" spcFirstLastPara="1" rIns="93125" wrap="square" tIns="931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3125" lIns="93125" spcFirstLastPara="1" rIns="93125" wrap="square" tIns="93125">
            <a:noAutofit/>
          </a:bodyPr>
          <a:lstStyle>
            <a:lvl1pPr lvl="0" rtl="0" algn="ctr">
              <a:spcBef>
                <a:spcPts val="0"/>
              </a:spcBef>
              <a:spcAft>
                <a:spcPts val="0"/>
              </a:spcAft>
              <a:buSzPts val="3700"/>
              <a:buNone/>
              <a:defRPr sz="3700"/>
            </a:lvl1pPr>
            <a:lvl2pPr lvl="1" rtl="0" algn="ctr">
              <a:spcBef>
                <a:spcPts val="0"/>
              </a:spcBef>
              <a:spcAft>
                <a:spcPts val="0"/>
              </a:spcAft>
              <a:buSzPts val="3700"/>
              <a:buNone/>
              <a:defRPr sz="3700"/>
            </a:lvl2pPr>
            <a:lvl3pPr lvl="2" rtl="0" algn="ctr">
              <a:spcBef>
                <a:spcPts val="0"/>
              </a:spcBef>
              <a:spcAft>
                <a:spcPts val="0"/>
              </a:spcAft>
              <a:buSzPts val="3700"/>
              <a:buNone/>
              <a:defRPr sz="3700"/>
            </a:lvl3pPr>
            <a:lvl4pPr lvl="3" rtl="0" algn="ctr">
              <a:spcBef>
                <a:spcPts val="0"/>
              </a:spcBef>
              <a:spcAft>
                <a:spcPts val="0"/>
              </a:spcAft>
              <a:buSzPts val="3700"/>
              <a:buNone/>
              <a:defRPr sz="3700"/>
            </a:lvl4pPr>
            <a:lvl5pPr lvl="4" rtl="0" algn="ctr">
              <a:spcBef>
                <a:spcPts val="0"/>
              </a:spcBef>
              <a:spcAft>
                <a:spcPts val="0"/>
              </a:spcAft>
              <a:buSzPts val="3700"/>
              <a:buNone/>
              <a:defRPr sz="3700"/>
            </a:lvl5pPr>
            <a:lvl6pPr lvl="5" rtl="0" algn="ctr">
              <a:spcBef>
                <a:spcPts val="0"/>
              </a:spcBef>
              <a:spcAft>
                <a:spcPts val="0"/>
              </a:spcAft>
              <a:buSzPts val="3700"/>
              <a:buNone/>
              <a:defRPr sz="3700"/>
            </a:lvl6pPr>
            <a:lvl7pPr lvl="6" rtl="0" algn="ctr">
              <a:spcBef>
                <a:spcPts val="0"/>
              </a:spcBef>
              <a:spcAft>
                <a:spcPts val="0"/>
              </a:spcAft>
              <a:buSzPts val="3700"/>
              <a:buNone/>
              <a:defRPr sz="3700"/>
            </a:lvl7pPr>
            <a:lvl8pPr lvl="7" rtl="0" algn="ctr">
              <a:spcBef>
                <a:spcPts val="0"/>
              </a:spcBef>
              <a:spcAft>
                <a:spcPts val="0"/>
              </a:spcAft>
              <a:buSzPts val="3700"/>
              <a:buNone/>
              <a:defRPr sz="3700"/>
            </a:lvl8pPr>
            <a:lvl9pPr lvl="8" rtl="0" algn="ctr">
              <a:spcBef>
                <a:spcPts val="0"/>
              </a:spcBef>
              <a:spcAft>
                <a:spcPts val="0"/>
              </a:spcAft>
              <a:buSzPts val="3700"/>
              <a:buNone/>
              <a:defRPr sz="37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3125" lIns="93125" spcFirstLastPara="1" rIns="93125" wrap="square" tIns="931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3125" lIns="93125" spcFirstLastPara="1" rIns="93125" wrap="square" tIns="931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3125" lIns="93125" spcFirstLastPara="1" rIns="93125" wrap="square" tIns="931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3125" lIns="93125" spcFirstLastPara="1" rIns="93125" wrap="square" tIns="931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3125" lIns="93125" spcFirstLastPara="1" rIns="93125" wrap="square" tIns="931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3125" lIns="93125" spcFirstLastPara="1" rIns="93125" wrap="square" tIns="93125">
            <a:noAutofit/>
          </a:bodyPr>
          <a:lstStyle>
            <a:lvl1pPr lvl="0" rtl="0">
              <a:spcBef>
                <a:spcPts val="0"/>
              </a:spcBef>
              <a:spcAft>
                <a:spcPts val="0"/>
              </a:spcAft>
              <a:buSzPts val="4900"/>
              <a:buNone/>
              <a:defRPr sz="4900"/>
            </a:lvl1pPr>
            <a:lvl2pPr lvl="1" rtl="0">
              <a:spcBef>
                <a:spcPts val="0"/>
              </a:spcBef>
              <a:spcAft>
                <a:spcPts val="0"/>
              </a:spcAft>
              <a:buSzPts val="4900"/>
              <a:buNone/>
              <a:defRPr sz="4900"/>
            </a:lvl2pPr>
            <a:lvl3pPr lvl="2" rtl="0">
              <a:spcBef>
                <a:spcPts val="0"/>
              </a:spcBef>
              <a:spcAft>
                <a:spcPts val="0"/>
              </a:spcAft>
              <a:buSzPts val="4900"/>
              <a:buNone/>
              <a:defRPr sz="4900"/>
            </a:lvl3pPr>
            <a:lvl4pPr lvl="3" rtl="0">
              <a:spcBef>
                <a:spcPts val="0"/>
              </a:spcBef>
              <a:spcAft>
                <a:spcPts val="0"/>
              </a:spcAft>
              <a:buSzPts val="4900"/>
              <a:buNone/>
              <a:defRPr sz="4900"/>
            </a:lvl4pPr>
            <a:lvl5pPr lvl="4" rtl="0">
              <a:spcBef>
                <a:spcPts val="0"/>
              </a:spcBef>
              <a:spcAft>
                <a:spcPts val="0"/>
              </a:spcAft>
              <a:buSzPts val="4900"/>
              <a:buNone/>
              <a:defRPr sz="4900"/>
            </a:lvl5pPr>
            <a:lvl6pPr lvl="5" rtl="0">
              <a:spcBef>
                <a:spcPts val="0"/>
              </a:spcBef>
              <a:spcAft>
                <a:spcPts val="0"/>
              </a:spcAft>
              <a:buSzPts val="4900"/>
              <a:buNone/>
              <a:defRPr sz="4900"/>
            </a:lvl6pPr>
            <a:lvl7pPr lvl="6" rtl="0">
              <a:spcBef>
                <a:spcPts val="0"/>
              </a:spcBef>
              <a:spcAft>
                <a:spcPts val="0"/>
              </a:spcAft>
              <a:buSzPts val="4900"/>
              <a:buNone/>
              <a:defRPr sz="4900"/>
            </a:lvl7pPr>
            <a:lvl8pPr lvl="7" rtl="0">
              <a:spcBef>
                <a:spcPts val="0"/>
              </a:spcBef>
              <a:spcAft>
                <a:spcPts val="0"/>
              </a:spcAft>
              <a:buSzPts val="4900"/>
              <a:buNone/>
              <a:defRPr sz="4900"/>
            </a:lvl8pPr>
            <a:lvl9pPr lvl="8" rtl="0">
              <a:spcBef>
                <a:spcPts val="0"/>
              </a:spcBef>
              <a:spcAft>
                <a:spcPts val="0"/>
              </a:spcAft>
              <a:buSzPts val="4900"/>
              <a:buNone/>
              <a:defRPr sz="49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3125" lIns="93125" spcFirstLastPara="1" rIns="93125" wrap="square" tIns="93125">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3125" lIns="93125" spcFirstLastPara="1" rIns="93125" wrap="square" tIns="931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3125" lIns="93125" spcFirstLastPara="1" rIns="93125" wrap="square" tIns="931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3125" lIns="93125" spcFirstLastPara="1" rIns="93125" wrap="square" tIns="931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3125" lIns="93125" spcFirstLastPara="1" rIns="93125" wrap="square" tIns="93125">
            <a:noAutofit/>
          </a:bodyPr>
          <a:lstStyle>
            <a:lvl1pPr lvl="0" rtl="0" algn="ctr">
              <a:spcBef>
                <a:spcPts val="0"/>
              </a:spcBef>
              <a:spcAft>
                <a:spcPts val="0"/>
              </a:spcAft>
              <a:buSzPts val="12200"/>
              <a:buNone/>
              <a:defRPr sz="12200"/>
            </a:lvl1pPr>
            <a:lvl2pPr lvl="1" rtl="0" algn="ctr">
              <a:spcBef>
                <a:spcPts val="0"/>
              </a:spcBef>
              <a:spcAft>
                <a:spcPts val="0"/>
              </a:spcAft>
              <a:buSzPts val="12200"/>
              <a:buNone/>
              <a:defRPr sz="12200"/>
            </a:lvl2pPr>
            <a:lvl3pPr lvl="2" rtl="0" algn="ctr">
              <a:spcBef>
                <a:spcPts val="0"/>
              </a:spcBef>
              <a:spcAft>
                <a:spcPts val="0"/>
              </a:spcAft>
              <a:buSzPts val="12200"/>
              <a:buNone/>
              <a:defRPr sz="12200"/>
            </a:lvl3pPr>
            <a:lvl4pPr lvl="3" rtl="0" algn="ctr">
              <a:spcBef>
                <a:spcPts val="0"/>
              </a:spcBef>
              <a:spcAft>
                <a:spcPts val="0"/>
              </a:spcAft>
              <a:buSzPts val="12200"/>
              <a:buNone/>
              <a:defRPr sz="12200"/>
            </a:lvl4pPr>
            <a:lvl5pPr lvl="4" rtl="0" algn="ctr">
              <a:spcBef>
                <a:spcPts val="0"/>
              </a:spcBef>
              <a:spcAft>
                <a:spcPts val="0"/>
              </a:spcAft>
              <a:buSzPts val="12200"/>
              <a:buNone/>
              <a:defRPr sz="12200"/>
            </a:lvl5pPr>
            <a:lvl6pPr lvl="5" rtl="0" algn="ctr">
              <a:spcBef>
                <a:spcPts val="0"/>
              </a:spcBef>
              <a:spcAft>
                <a:spcPts val="0"/>
              </a:spcAft>
              <a:buSzPts val="12200"/>
              <a:buNone/>
              <a:defRPr sz="12200"/>
            </a:lvl6pPr>
            <a:lvl7pPr lvl="6" rtl="0" algn="ctr">
              <a:spcBef>
                <a:spcPts val="0"/>
              </a:spcBef>
              <a:spcAft>
                <a:spcPts val="0"/>
              </a:spcAft>
              <a:buSzPts val="12200"/>
              <a:buNone/>
              <a:defRPr sz="12200"/>
            </a:lvl7pPr>
            <a:lvl8pPr lvl="7" rtl="0" algn="ctr">
              <a:spcBef>
                <a:spcPts val="0"/>
              </a:spcBef>
              <a:spcAft>
                <a:spcPts val="0"/>
              </a:spcAft>
              <a:buSzPts val="12200"/>
              <a:buNone/>
              <a:defRPr sz="12200"/>
            </a:lvl8pPr>
            <a:lvl9pPr lvl="8" rtl="0" algn="ctr">
              <a:spcBef>
                <a:spcPts val="0"/>
              </a:spcBef>
              <a:spcAft>
                <a:spcPts val="0"/>
              </a:spcAft>
              <a:buSzPts val="12200"/>
              <a:buNone/>
              <a:defRPr sz="122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3125" lIns="93125" spcFirstLastPara="1" rIns="93125" wrap="square" tIns="931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3125" lIns="93125" spcFirstLastPara="1" rIns="93125" wrap="square" tIns="931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3125" lIns="93125" spcFirstLastPara="1" rIns="93125" wrap="square" tIns="931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3125" lIns="93125" spcFirstLastPara="1" rIns="93125" wrap="square" tIns="931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11" Type="http://schemas.openxmlformats.org/officeDocument/2006/relationships/slide" Target="/ppt/slides/slide12.xml"/><Relationship Id="rId10" Type="http://schemas.openxmlformats.org/officeDocument/2006/relationships/slide" Target="/ppt/slides/slide11.xml"/><Relationship Id="rId12" Type="http://schemas.openxmlformats.org/officeDocument/2006/relationships/image" Target="../media/image8.png"/><Relationship Id="rId9" Type="http://schemas.openxmlformats.org/officeDocument/2006/relationships/slide" Target="/ppt/slides/slide10.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8.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21" y="519150"/>
            <a:ext cx="8520600" cy="2052600"/>
          </a:xfrm>
          <a:prstGeom prst="rect">
            <a:avLst/>
          </a:prstGeom>
        </p:spPr>
        <p:txBody>
          <a:bodyPr anchorCtr="0" anchor="b" bIns="93125" lIns="93125" spcFirstLastPara="1" rIns="93125" wrap="square" tIns="93125">
            <a:noAutofit/>
          </a:bodyPr>
          <a:lstStyle/>
          <a:p>
            <a:pPr indent="0" lvl="0" marL="0" rtl="0" algn="ctr">
              <a:spcBef>
                <a:spcPts val="0"/>
              </a:spcBef>
              <a:spcAft>
                <a:spcPts val="0"/>
              </a:spcAft>
              <a:buNone/>
            </a:pPr>
            <a:r>
              <a:rPr lang="en">
                <a:solidFill>
                  <a:srgbClr val="0000FF"/>
                </a:solidFill>
                <a:latin typeface="Architects Daughter"/>
                <a:ea typeface="Architects Daughter"/>
                <a:cs typeface="Architects Daughter"/>
                <a:sym typeface="Architects Daughter"/>
              </a:rPr>
              <a:t>G</a:t>
            </a:r>
            <a:r>
              <a:rPr lang="en">
                <a:solidFill>
                  <a:srgbClr val="FF0000"/>
                </a:solidFill>
                <a:latin typeface="Architects Daughter"/>
                <a:ea typeface="Architects Daughter"/>
                <a:cs typeface="Architects Daughter"/>
                <a:sym typeface="Architects Daughter"/>
              </a:rPr>
              <a:t>o</a:t>
            </a:r>
            <a:r>
              <a:rPr lang="en">
                <a:solidFill>
                  <a:srgbClr val="FFFF00"/>
                </a:solidFill>
                <a:latin typeface="Architects Daughter"/>
                <a:ea typeface="Architects Daughter"/>
                <a:cs typeface="Architects Daughter"/>
                <a:sym typeface="Architects Daughter"/>
              </a:rPr>
              <a:t>o</a:t>
            </a:r>
            <a:r>
              <a:rPr lang="en">
                <a:solidFill>
                  <a:srgbClr val="0000FF"/>
                </a:solidFill>
                <a:latin typeface="Architects Daughter"/>
                <a:ea typeface="Architects Daughter"/>
                <a:cs typeface="Architects Daughter"/>
                <a:sym typeface="Architects Daughter"/>
              </a:rPr>
              <a:t>g</a:t>
            </a:r>
            <a:r>
              <a:rPr lang="en">
                <a:solidFill>
                  <a:srgbClr val="00FF00"/>
                </a:solidFill>
                <a:latin typeface="Architects Daughter"/>
                <a:ea typeface="Architects Daughter"/>
                <a:cs typeface="Architects Daughter"/>
                <a:sym typeface="Architects Daughter"/>
              </a:rPr>
              <a:t>l</a:t>
            </a:r>
            <a:r>
              <a:rPr lang="en">
                <a:solidFill>
                  <a:srgbClr val="FF0000"/>
                </a:solidFill>
                <a:latin typeface="Architects Daughter"/>
                <a:ea typeface="Architects Daughter"/>
                <a:cs typeface="Architects Daughter"/>
                <a:sym typeface="Architects Daughter"/>
              </a:rPr>
              <a:t>e</a:t>
            </a:r>
            <a:r>
              <a:rPr lang="en">
                <a:latin typeface="Architects Daughter"/>
                <a:ea typeface="Architects Daughter"/>
                <a:cs typeface="Architects Daughter"/>
                <a:sym typeface="Architects Daughter"/>
              </a:rPr>
              <a:t> Classroom for Students</a:t>
            </a:r>
            <a:endParaRPr>
              <a:latin typeface="Architects Daughter"/>
              <a:ea typeface="Architects Daughter"/>
              <a:cs typeface="Architects Daughter"/>
              <a:sym typeface="Architects Daughter"/>
            </a:endParaRPr>
          </a:p>
        </p:txBody>
      </p:sp>
      <p:pic>
        <p:nvPicPr>
          <p:cNvPr id="100" name="Google Shape;100;p25"/>
          <p:cNvPicPr preferRelativeResize="0"/>
          <p:nvPr/>
        </p:nvPicPr>
        <p:blipFill>
          <a:blip r:embed="rId3">
            <a:alphaModFix/>
          </a:blip>
          <a:stretch>
            <a:fillRect/>
          </a:stretch>
        </p:blipFill>
        <p:spPr>
          <a:xfrm>
            <a:off x="3387413" y="2797175"/>
            <a:ext cx="1776883" cy="15311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4"/>
          <p:cNvPicPr preferRelativeResize="0"/>
          <p:nvPr/>
        </p:nvPicPr>
        <p:blipFill>
          <a:blip r:embed="rId3">
            <a:alphaModFix/>
          </a:blip>
          <a:stretch>
            <a:fillRect/>
          </a:stretch>
        </p:blipFill>
        <p:spPr>
          <a:xfrm>
            <a:off x="-98982" y="2789846"/>
            <a:ext cx="6857999" cy="2427205"/>
          </a:xfrm>
          <a:prstGeom prst="rect">
            <a:avLst/>
          </a:prstGeom>
          <a:noFill/>
          <a:ln>
            <a:noFill/>
          </a:ln>
        </p:spPr>
      </p:pic>
      <p:sp>
        <p:nvSpPr>
          <p:cNvPr id="195" name="Google Shape;195;p34"/>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7. Unsubmit an assignment</a:t>
            </a:r>
            <a:endParaRPr>
              <a:solidFill>
                <a:srgbClr val="3C78D8"/>
              </a:solidFill>
              <a:latin typeface="Calibri"/>
              <a:ea typeface="Calibri"/>
              <a:cs typeface="Calibri"/>
              <a:sym typeface="Calibri"/>
            </a:endParaRPr>
          </a:p>
        </p:txBody>
      </p:sp>
      <p:sp>
        <p:nvSpPr>
          <p:cNvPr id="196" name="Google Shape;196;p34"/>
          <p:cNvSpPr txBox="1"/>
          <p:nvPr>
            <p:ph idx="1" type="body"/>
          </p:nvPr>
        </p:nvSpPr>
        <p:spPr>
          <a:xfrm>
            <a:off x="311700" y="1152475"/>
            <a:ext cx="8520600" cy="34164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latin typeface="Calibri"/>
                <a:ea typeface="Calibri"/>
                <a:cs typeface="Calibri"/>
                <a:sym typeface="Calibri"/>
              </a:rPr>
              <a:t>If you’re not sure about an assignment you submitted, and you want to improve it, you can take back your work before your teacher assess it.</a:t>
            </a:r>
            <a:endParaRPr>
              <a:latin typeface="Calibri"/>
              <a:ea typeface="Calibri"/>
              <a:cs typeface="Calibri"/>
              <a:sym typeface="Calibri"/>
            </a:endParaRPr>
          </a:p>
          <a:p>
            <a:pPr indent="-355600" lvl="0" marL="469900" rtl="0" algn="l">
              <a:spcBef>
                <a:spcPts val="1600"/>
              </a:spcBef>
              <a:spcAft>
                <a:spcPts val="0"/>
              </a:spcAft>
              <a:buSzPts val="1800"/>
              <a:buFont typeface="Calibri"/>
              <a:buAutoNum type="arabicPeriod"/>
            </a:pPr>
            <a:r>
              <a:rPr lang="en">
                <a:latin typeface="Calibri"/>
                <a:ea typeface="Calibri"/>
                <a:cs typeface="Calibri"/>
                <a:sym typeface="Calibri"/>
              </a:rPr>
              <a:t>Click “</a:t>
            </a:r>
            <a:r>
              <a:rPr lang="en">
                <a:solidFill>
                  <a:srgbClr val="93C47D"/>
                </a:solidFill>
                <a:latin typeface="Calibri"/>
                <a:ea typeface="Calibri"/>
                <a:cs typeface="Calibri"/>
                <a:sym typeface="Calibri"/>
              </a:rPr>
              <a:t>Unsubmit</a:t>
            </a:r>
            <a:r>
              <a:rPr lang="en">
                <a:latin typeface="Calibri"/>
                <a:ea typeface="Calibri"/>
                <a:cs typeface="Calibri"/>
                <a:sym typeface="Calibri"/>
              </a:rPr>
              <a:t>” to take back your work.</a:t>
            </a:r>
            <a:endParaRPr>
              <a:latin typeface="Calibri"/>
              <a:ea typeface="Calibri"/>
              <a:cs typeface="Calibri"/>
              <a:sym typeface="Calibri"/>
            </a:endParaRPr>
          </a:p>
          <a:p>
            <a:pPr indent="0" lvl="0" marL="0" rtl="0" algn="l">
              <a:spcBef>
                <a:spcPts val="1600"/>
              </a:spcBef>
              <a:spcAft>
                <a:spcPts val="1600"/>
              </a:spcAft>
              <a:buNone/>
            </a:pPr>
            <a:r>
              <a:rPr i="1" lang="en">
                <a:latin typeface="Calibri"/>
                <a:ea typeface="Calibri"/>
                <a:cs typeface="Calibri"/>
                <a:sym typeface="Calibri"/>
              </a:rPr>
              <a:t>Don’t forget to “</a:t>
            </a:r>
            <a:r>
              <a:rPr i="1" lang="en">
                <a:solidFill>
                  <a:srgbClr val="93C47D"/>
                </a:solidFill>
                <a:latin typeface="Calibri"/>
                <a:ea typeface="Calibri"/>
                <a:cs typeface="Calibri"/>
                <a:sym typeface="Calibri"/>
              </a:rPr>
              <a:t>Turn In</a:t>
            </a:r>
            <a:r>
              <a:rPr i="1" lang="en">
                <a:latin typeface="Calibri"/>
                <a:ea typeface="Calibri"/>
                <a:cs typeface="Calibri"/>
                <a:sym typeface="Calibri"/>
              </a:rPr>
              <a:t>” the assignment after improving your work.</a:t>
            </a:r>
            <a:endParaRPr i="1">
              <a:latin typeface="Calibri"/>
              <a:ea typeface="Calibri"/>
              <a:cs typeface="Calibri"/>
              <a:sym typeface="Calibri"/>
            </a:endParaRPr>
          </a:p>
        </p:txBody>
      </p:sp>
      <p:sp>
        <p:nvSpPr>
          <p:cNvPr id="197" name="Google Shape;197;p34"/>
          <p:cNvSpPr/>
          <p:nvPr/>
        </p:nvSpPr>
        <p:spPr>
          <a:xfrm>
            <a:off x="1010625" y="4568875"/>
            <a:ext cx="525900" cy="435000"/>
          </a:xfrm>
          <a:prstGeom prst="rect">
            <a:avLst/>
          </a:prstGeom>
          <a:solidFill>
            <a:srgbClr val="FFFFFF"/>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98" name="Google Shape;198;p34"/>
          <p:cNvSpPr/>
          <p:nvPr/>
        </p:nvSpPr>
        <p:spPr>
          <a:xfrm>
            <a:off x="4898499" y="3683475"/>
            <a:ext cx="1191600" cy="2958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99" name="Google Shape;199;p34"/>
          <p:cNvSpPr txBox="1"/>
          <p:nvPr/>
        </p:nvSpPr>
        <p:spPr>
          <a:xfrm>
            <a:off x="6090029" y="3620914"/>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5"/>
          <p:cNvPicPr preferRelativeResize="0"/>
          <p:nvPr/>
        </p:nvPicPr>
        <p:blipFill>
          <a:blip r:embed="rId3">
            <a:alphaModFix/>
          </a:blip>
          <a:stretch>
            <a:fillRect/>
          </a:stretch>
        </p:blipFill>
        <p:spPr>
          <a:xfrm>
            <a:off x="5484762" y="0"/>
            <a:ext cx="3659238" cy="5143501"/>
          </a:xfrm>
          <a:prstGeom prst="rect">
            <a:avLst/>
          </a:prstGeom>
          <a:noFill/>
          <a:ln>
            <a:noFill/>
          </a:ln>
        </p:spPr>
      </p:pic>
      <p:sp>
        <p:nvSpPr>
          <p:cNvPr id="205" name="Google Shape;205;p35"/>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8. View your grade</a:t>
            </a:r>
            <a:endParaRPr>
              <a:solidFill>
                <a:srgbClr val="3C78D8"/>
              </a:solidFill>
              <a:latin typeface="Calibri"/>
              <a:ea typeface="Calibri"/>
              <a:cs typeface="Calibri"/>
              <a:sym typeface="Calibri"/>
            </a:endParaRPr>
          </a:p>
        </p:txBody>
      </p:sp>
      <p:sp>
        <p:nvSpPr>
          <p:cNvPr id="206" name="Google Shape;206;p35"/>
          <p:cNvSpPr txBox="1"/>
          <p:nvPr>
            <p:ph idx="1" type="body"/>
          </p:nvPr>
        </p:nvSpPr>
        <p:spPr>
          <a:xfrm>
            <a:off x="311700" y="1152475"/>
            <a:ext cx="5111100" cy="34164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latin typeface="Calibri"/>
                <a:ea typeface="Calibri"/>
                <a:cs typeface="Calibri"/>
                <a:sym typeface="Calibri"/>
              </a:rPr>
              <a:t>When a teacher assesses your work, he or she will return it to you.</a:t>
            </a:r>
            <a:endParaRPr>
              <a:latin typeface="Calibri"/>
              <a:ea typeface="Calibri"/>
              <a:cs typeface="Calibri"/>
              <a:sym typeface="Calibri"/>
            </a:endParaRPr>
          </a:p>
          <a:p>
            <a:pPr indent="-355600" lvl="0" marL="469900" rtl="0" algn="l">
              <a:spcBef>
                <a:spcPts val="1600"/>
              </a:spcBef>
              <a:spcAft>
                <a:spcPts val="0"/>
              </a:spcAft>
              <a:buSzPts val="1800"/>
              <a:buFont typeface="Calibri"/>
              <a:buAutoNum type="arabicPeriod"/>
            </a:pPr>
            <a:r>
              <a:rPr lang="en">
                <a:latin typeface="Calibri"/>
                <a:ea typeface="Calibri"/>
                <a:cs typeface="Calibri"/>
                <a:sym typeface="Calibri"/>
              </a:rPr>
              <a:t>“</a:t>
            </a:r>
            <a:r>
              <a:rPr lang="en">
                <a:solidFill>
                  <a:srgbClr val="93C47D"/>
                </a:solidFill>
                <a:latin typeface="Calibri"/>
                <a:ea typeface="Calibri"/>
                <a:cs typeface="Calibri"/>
                <a:sym typeface="Calibri"/>
              </a:rPr>
              <a:t>Graded</a:t>
            </a:r>
            <a:r>
              <a:rPr lang="en">
                <a:latin typeface="Calibri"/>
                <a:ea typeface="Calibri"/>
                <a:cs typeface="Calibri"/>
                <a:sym typeface="Calibri"/>
              </a:rPr>
              <a:t>” means your assignment has been assessed by your teacher.</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This is your grade.</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Read the private comment your teacher wrote for you.</a:t>
            </a:r>
            <a:endParaRPr>
              <a:latin typeface="Calibri"/>
              <a:ea typeface="Calibri"/>
              <a:cs typeface="Calibri"/>
              <a:sym typeface="Calibri"/>
            </a:endParaRPr>
          </a:p>
          <a:p>
            <a:pPr indent="0" lvl="0" marL="0" rtl="0" algn="l">
              <a:spcBef>
                <a:spcPts val="1600"/>
              </a:spcBef>
              <a:spcAft>
                <a:spcPts val="1600"/>
              </a:spcAft>
              <a:buNone/>
            </a:pPr>
            <a:r>
              <a:rPr i="1" lang="en">
                <a:latin typeface="Calibri"/>
                <a:ea typeface="Calibri"/>
                <a:cs typeface="Calibri"/>
                <a:sym typeface="Calibri"/>
              </a:rPr>
              <a:t>If your teacher asks you to improve the assignment, click “</a:t>
            </a:r>
            <a:r>
              <a:rPr i="1" lang="en">
                <a:solidFill>
                  <a:srgbClr val="93C47D"/>
                </a:solidFill>
                <a:latin typeface="Calibri"/>
                <a:ea typeface="Calibri"/>
                <a:cs typeface="Calibri"/>
                <a:sym typeface="Calibri"/>
              </a:rPr>
              <a:t>Resubmit</a:t>
            </a:r>
            <a:r>
              <a:rPr i="1" lang="en">
                <a:latin typeface="Calibri"/>
                <a:ea typeface="Calibri"/>
                <a:cs typeface="Calibri"/>
                <a:sym typeface="Calibri"/>
              </a:rPr>
              <a:t>” after working on your assignment.</a:t>
            </a:r>
            <a:endParaRPr i="1">
              <a:latin typeface="Calibri"/>
              <a:ea typeface="Calibri"/>
              <a:cs typeface="Calibri"/>
              <a:sym typeface="Calibri"/>
            </a:endParaRPr>
          </a:p>
        </p:txBody>
      </p:sp>
      <p:sp>
        <p:nvSpPr>
          <p:cNvPr id="207" name="Google Shape;207;p35"/>
          <p:cNvSpPr/>
          <p:nvPr/>
        </p:nvSpPr>
        <p:spPr>
          <a:xfrm>
            <a:off x="6406400" y="1692866"/>
            <a:ext cx="2426100" cy="366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08" name="Google Shape;208;p35"/>
          <p:cNvSpPr/>
          <p:nvPr/>
        </p:nvSpPr>
        <p:spPr>
          <a:xfrm>
            <a:off x="8191723" y="247904"/>
            <a:ext cx="759000" cy="1971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09" name="Google Shape;209;p35"/>
          <p:cNvSpPr/>
          <p:nvPr/>
        </p:nvSpPr>
        <p:spPr>
          <a:xfrm>
            <a:off x="5324250" y="1470750"/>
            <a:ext cx="542400" cy="492900"/>
          </a:xfrm>
          <a:prstGeom prst="rect">
            <a:avLst/>
          </a:prstGeom>
          <a:solidFill>
            <a:srgbClr val="FFFFFF"/>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10" name="Google Shape;210;p35"/>
          <p:cNvSpPr/>
          <p:nvPr/>
        </p:nvSpPr>
        <p:spPr>
          <a:xfrm>
            <a:off x="6329075" y="2551776"/>
            <a:ext cx="2503500" cy="23832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11" name="Google Shape;211;p35"/>
          <p:cNvSpPr txBox="1"/>
          <p:nvPr/>
        </p:nvSpPr>
        <p:spPr>
          <a:xfrm>
            <a:off x="7678090" y="184274"/>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
        <p:nvSpPr>
          <p:cNvPr id="212" name="Google Shape;212;p35"/>
          <p:cNvSpPr txBox="1"/>
          <p:nvPr/>
        </p:nvSpPr>
        <p:spPr>
          <a:xfrm>
            <a:off x="5543312" y="445000"/>
            <a:ext cx="863100" cy="9306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2️⃣</a:t>
            </a:r>
            <a:endParaRPr sz="1900"/>
          </a:p>
        </p:txBody>
      </p:sp>
      <p:sp>
        <p:nvSpPr>
          <p:cNvPr id="213" name="Google Shape;213;p35"/>
          <p:cNvSpPr txBox="1"/>
          <p:nvPr/>
        </p:nvSpPr>
        <p:spPr>
          <a:xfrm>
            <a:off x="5992843" y="1692866"/>
            <a:ext cx="7767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3️⃣</a:t>
            </a:r>
            <a:endParaRPr sz="1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6"/>
          <p:cNvPicPr preferRelativeResize="0"/>
          <p:nvPr/>
        </p:nvPicPr>
        <p:blipFill>
          <a:blip r:embed="rId3">
            <a:alphaModFix/>
          </a:blip>
          <a:stretch>
            <a:fillRect/>
          </a:stretch>
        </p:blipFill>
        <p:spPr>
          <a:xfrm>
            <a:off x="1232420" y="3185235"/>
            <a:ext cx="4897047" cy="1910593"/>
          </a:xfrm>
          <a:prstGeom prst="rect">
            <a:avLst/>
          </a:prstGeom>
          <a:noFill/>
          <a:ln>
            <a:noFill/>
          </a:ln>
        </p:spPr>
      </p:pic>
      <p:pic>
        <p:nvPicPr>
          <p:cNvPr id="219" name="Google Shape;219;p36"/>
          <p:cNvPicPr preferRelativeResize="0"/>
          <p:nvPr/>
        </p:nvPicPr>
        <p:blipFill>
          <a:blip r:embed="rId4">
            <a:alphaModFix/>
          </a:blip>
          <a:stretch>
            <a:fillRect/>
          </a:stretch>
        </p:blipFill>
        <p:spPr>
          <a:xfrm>
            <a:off x="3433001" y="721948"/>
            <a:ext cx="4283245" cy="2540807"/>
          </a:xfrm>
          <a:prstGeom prst="rect">
            <a:avLst/>
          </a:prstGeom>
          <a:noFill/>
          <a:ln>
            <a:noFill/>
          </a:ln>
        </p:spPr>
      </p:pic>
      <p:sp>
        <p:nvSpPr>
          <p:cNvPr id="220" name="Google Shape;220;p36"/>
          <p:cNvSpPr txBox="1"/>
          <p:nvPr>
            <p:ph type="title"/>
          </p:nvPr>
        </p:nvSpPr>
        <p:spPr>
          <a:xfrm>
            <a:off x="311700" y="149250"/>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rPr>
              <a:t>9. Overview of assignments &amp; graded work</a:t>
            </a:r>
            <a:endParaRPr>
              <a:solidFill>
                <a:srgbClr val="3C78D8"/>
              </a:solidFill>
            </a:endParaRPr>
          </a:p>
        </p:txBody>
      </p:sp>
      <p:sp>
        <p:nvSpPr>
          <p:cNvPr id="221" name="Google Shape;221;p36"/>
          <p:cNvSpPr txBox="1"/>
          <p:nvPr>
            <p:ph idx="1" type="body"/>
          </p:nvPr>
        </p:nvSpPr>
        <p:spPr>
          <a:xfrm>
            <a:off x="311700" y="771900"/>
            <a:ext cx="2859900" cy="34104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t>You can see an overview of your assigned and graded work.</a:t>
            </a:r>
            <a:endParaRPr/>
          </a:p>
          <a:p>
            <a:pPr indent="-355600" lvl="0" marL="469900" rtl="0" algn="l">
              <a:spcBef>
                <a:spcPts val="1600"/>
              </a:spcBef>
              <a:spcAft>
                <a:spcPts val="0"/>
              </a:spcAft>
              <a:buSzPts val="1800"/>
              <a:buAutoNum type="arabicPeriod"/>
            </a:pPr>
            <a:r>
              <a:rPr lang="en"/>
              <a:t>Go to “</a:t>
            </a:r>
            <a:r>
              <a:rPr lang="en">
                <a:solidFill>
                  <a:srgbClr val="93C47D"/>
                </a:solidFill>
              </a:rPr>
              <a:t>Stream</a:t>
            </a:r>
            <a:r>
              <a:rPr lang="en"/>
              <a:t>” and click “</a:t>
            </a:r>
            <a:r>
              <a:rPr lang="en">
                <a:solidFill>
                  <a:srgbClr val="93C47D"/>
                </a:solidFill>
              </a:rPr>
              <a:t>View All</a:t>
            </a:r>
            <a:r>
              <a:rPr lang="en"/>
              <a:t>”</a:t>
            </a:r>
            <a:endParaRPr/>
          </a:p>
        </p:txBody>
      </p:sp>
      <p:sp>
        <p:nvSpPr>
          <p:cNvPr id="222" name="Google Shape;222;p36"/>
          <p:cNvSpPr/>
          <p:nvPr/>
        </p:nvSpPr>
        <p:spPr>
          <a:xfrm>
            <a:off x="4763766" y="721953"/>
            <a:ext cx="542100" cy="2970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23" name="Google Shape;223;p36"/>
          <p:cNvSpPr/>
          <p:nvPr/>
        </p:nvSpPr>
        <p:spPr>
          <a:xfrm>
            <a:off x="3775146" y="2503141"/>
            <a:ext cx="542100" cy="1971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24" name="Google Shape;224;p36"/>
          <p:cNvSpPr/>
          <p:nvPr/>
        </p:nvSpPr>
        <p:spPr>
          <a:xfrm>
            <a:off x="1390465" y="3922694"/>
            <a:ext cx="924900" cy="9087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25" name="Google Shape;225;p36"/>
          <p:cNvSpPr/>
          <p:nvPr/>
        </p:nvSpPr>
        <p:spPr>
          <a:xfrm>
            <a:off x="2412476" y="4481450"/>
            <a:ext cx="3642900" cy="2970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226" name="Google Shape;226;p36"/>
          <p:cNvSpPr txBox="1"/>
          <p:nvPr/>
        </p:nvSpPr>
        <p:spPr>
          <a:xfrm>
            <a:off x="4398530" y="721940"/>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
        <p:nvSpPr>
          <p:cNvPr id="227" name="Google Shape;227;p36"/>
          <p:cNvSpPr txBox="1"/>
          <p:nvPr/>
        </p:nvSpPr>
        <p:spPr>
          <a:xfrm>
            <a:off x="3299408" y="2420233"/>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Content</a:t>
            </a:r>
            <a:endParaRPr>
              <a:solidFill>
                <a:srgbClr val="3C78D8"/>
              </a:solidFill>
              <a:latin typeface="Calibri"/>
              <a:ea typeface="Calibri"/>
              <a:cs typeface="Calibri"/>
              <a:sym typeface="Calibri"/>
            </a:endParaRPr>
          </a:p>
        </p:txBody>
      </p:sp>
      <p:sp>
        <p:nvSpPr>
          <p:cNvPr id="106" name="Google Shape;106;p26"/>
          <p:cNvSpPr txBox="1"/>
          <p:nvPr>
            <p:ph idx="1" type="body"/>
          </p:nvPr>
        </p:nvSpPr>
        <p:spPr>
          <a:xfrm>
            <a:off x="311700" y="1152475"/>
            <a:ext cx="8520600" cy="3416400"/>
          </a:xfrm>
          <a:prstGeom prst="rect">
            <a:avLst/>
          </a:prstGeom>
        </p:spPr>
        <p:txBody>
          <a:bodyPr anchorCtr="0" anchor="t" bIns="93125" lIns="93125" spcFirstLastPara="1" rIns="93125" wrap="square" tIns="93125">
            <a:noAutofit/>
          </a:bodyPr>
          <a:lstStyle/>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3"/>
              </a:rPr>
              <a:t>Login to Google Classroom</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4"/>
              </a:rPr>
              <a:t>Read messages on the “Stream”</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5"/>
              </a:rPr>
              <a:t>View assignments in “Classwork”</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6"/>
              </a:rPr>
              <a:t>Work on an assignment</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7"/>
              </a:rPr>
              <a:t>Add a comment to any assignment</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8"/>
              </a:rPr>
              <a:t>Turn in finished assignment</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9"/>
              </a:rPr>
              <a:t>Unsubmit an assignment</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10"/>
              </a:rPr>
              <a:t>View your grade</a:t>
            </a:r>
            <a:endParaRPr>
              <a:solidFill>
                <a:srgbClr val="434343"/>
              </a:solidFill>
              <a:latin typeface="Calibri"/>
              <a:ea typeface="Calibri"/>
              <a:cs typeface="Calibri"/>
              <a:sym typeface="Calibri"/>
            </a:endParaRPr>
          </a:p>
          <a:p>
            <a:pPr indent="-355600" lvl="0" marL="469900" rtl="0" algn="l">
              <a:spcBef>
                <a:spcPts val="0"/>
              </a:spcBef>
              <a:spcAft>
                <a:spcPts val="0"/>
              </a:spcAft>
              <a:buClr>
                <a:srgbClr val="434343"/>
              </a:buClr>
              <a:buSzPts val="1800"/>
              <a:buFont typeface="Calibri"/>
              <a:buAutoNum type="arabicPeriod"/>
            </a:pPr>
            <a:r>
              <a:rPr lang="en" u="sng">
                <a:solidFill>
                  <a:srgbClr val="434343"/>
                </a:solidFill>
                <a:latin typeface="Calibri"/>
                <a:ea typeface="Calibri"/>
                <a:cs typeface="Calibri"/>
                <a:sym typeface="Calibri"/>
                <a:hlinkClick action="ppaction://hlinksldjump" r:id="rId11"/>
              </a:rPr>
              <a:t>Overview of assignments and grades</a:t>
            </a:r>
            <a:endParaRPr>
              <a:solidFill>
                <a:srgbClr val="434343"/>
              </a:solidFill>
              <a:latin typeface="Calibri"/>
              <a:ea typeface="Calibri"/>
              <a:cs typeface="Calibri"/>
              <a:sym typeface="Calibri"/>
            </a:endParaRPr>
          </a:p>
        </p:txBody>
      </p:sp>
      <p:pic>
        <p:nvPicPr>
          <p:cNvPr id="107" name="Google Shape;107;p26"/>
          <p:cNvPicPr preferRelativeResize="0"/>
          <p:nvPr/>
        </p:nvPicPr>
        <p:blipFill>
          <a:blip r:embed="rId12">
            <a:alphaModFix/>
          </a:blip>
          <a:stretch>
            <a:fillRect/>
          </a:stretch>
        </p:blipFill>
        <p:spPr>
          <a:xfrm>
            <a:off x="5704888" y="2571750"/>
            <a:ext cx="1776883" cy="15311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7"/>
          <p:cNvPicPr preferRelativeResize="0"/>
          <p:nvPr/>
        </p:nvPicPr>
        <p:blipFill>
          <a:blip r:embed="rId3">
            <a:alphaModFix/>
          </a:blip>
          <a:stretch>
            <a:fillRect/>
          </a:stretch>
        </p:blipFill>
        <p:spPr>
          <a:xfrm>
            <a:off x="5578828" y="445029"/>
            <a:ext cx="1821524" cy="1781815"/>
          </a:xfrm>
          <a:prstGeom prst="rect">
            <a:avLst/>
          </a:prstGeom>
          <a:noFill/>
          <a:ln>
            <a:noFill/>
          </a:ln>
        </p:spPr>
      </p:pic>
      <p:sp>
        <p:nvSpPr>
          <p:cNvPr id="113" name="Google Shape;113;p27"/>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419100" lvl="0" marL="469900" rtl="0" algn="l">
              <a:spcBef>
                <a:spcPts val="0"/>
              </a:spcBef>
              <a:spcAft>
                <a:spcPts val="0"/>
              </a:spcAft>
              <a:buClr>
                <a:srgbClr val="3C78D8"/>
              </a:buClr>
              <a:buSzPts val="2800"/>
              <a:buFont typeface="Calibri"/>
              <a:buAutoNum type="arabicPeriod"/>
            </a:pPr>
            <a:r>
              <a:rPr lang="en">
                <a:solidFill>
                  <a:srgbClr val="3C78D8"/>
                </a:solidFill>
                <a:latin typeface="Calibri"/>
                <a:ea typeface="Calibri"/>
                <a:cs typeface="Calibri"/>
                <a:sym typeface="Calibri"/>
              </a:rPr>
              <a:t>Login to Google Classroom</a:t>
            </a:r>
            <a:endParaRPr>
              <a:solidFill>
                <a:srgbClr val="3C78D8"/>
              </a:solidFill>
              <a:latin typeface="Calibri"/>
              <a:ea typeface="Calibri"/>
              <a:cs typeface="Calibri"/>
              <a:sym typeface="Calibri"/>
            </a:endParaRPr>
          </a:p>
        </p:txBody>
      </p:sp>
      <p:sp>
        <p:nvSpPr>
          <p:cNvPr id="114" name="Google Shape;114;p27"/>
          <p:cNvSpPr txBox="1"/>
          <p:nvPr>
            <p:ph idx="1" type="body"/>
          </p:nvPr>
        </p:nvSpPr>
        <p:spPr>
          <a:xfrm>
            <a:off x="311700" y="1152475"/>
            <a:ext cx="4371600" cy="34164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latin typeface="Calibri"/>
                <a:ea typeface="Calibri"/>
                <a:cs typeface="Calibri"/>
                <a:sym typeface="Calibri"/>
              </a:rPr>
              <a:t>Go to </a:t>
            </a:r>
            <a:r>
              <a:rPr lang="en" u="sng">
                <a:solidFill>
                  <a:srgbClr val="93C47D"/>
                </a:solidFill>
                <a:latin typeface="Calibri"/>
                <a:ea typeface="Calibri"/>
                <a:cs typeface="Calibri"/>
                <a:sym typeface="Calibri"/>
              </a:rPr>
              <a:t>classroom.google.com</a:t>
            </a:r>
            <a:r>
              <a:rPr lang="en">
                <a:latin typeface="Calibri"/>
                <a:ea typeface="Calibri"/>
                <a:cs typeface="Calibri"/>
                <a:sym typeface="Calibri"/>
              </a:rPr>
              <a:t> and login with your email address and password.</a:t>
            </a:r>
            <a:endParaRPr>
              <a:latin typeface="Calibri"/>
              <a:ea typeface="Calibri"/>
              <a:cs typeface="Calibri"/>
              <a:sym typeface="Calibri"/>
            </a:endParaRPr>
          </a:p>
          <a:p>
            <a:pPr indent="-355600" lvl="0" marL="469900" rtl="0" algn="l">
              <a:spcBef>
                <a:spcPts val="1600"/>
              </a:spcBef>
              <a:spcAft>
                <a:spcPts val="0"/>
              </a:spcAft>
              <a:buSzPts val="1800"/>
              <a:buFont typeface="Calibri"/>
              <a:buAutoNum type="arabicPeriod"/>
            </a:pPr>
            <a:r>
              <a:rPr lang="en">
                <a:latin typeface="Calibri"/>
                <a:ea typeface="Calibri"/>
                <a:cs typeface="Calibri"/>
                <a:sym typeface="Calibri"/>
              </a:rPr>
              <a:t>If your teacher invited you to their class by email, you can join the class in the Classroom homepage.</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If your teacher asks you to join using a class code, click the “</a:t>
            </a:r>
            <a:r>
              <a:rPr lang="en">
                <a:solidFill>
                  <a:srgbClr val="93C47D"/>
                </a:solidFill>
                <a:latin typeface="Calibri"/>
                <a:ea typeface="Calibri"/>
                <a:cs typeface="Calibri"/>
                <a:sym typeface="Calibri"/>
              </a:rPr>
              <a:t>+</a:t>
            </a:r>
            <a:r>
              <a:rPr lang="en">
                <a:latin typeface="Calibri"/>
                <a:ea typeface="Calibri"/>
                <a:cs typeface="Calibri"/>
                <a:sym typeface="Calibri"/>
              </a:rPr>
              <a:t>” at the top right corner.</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Enter a class by clicking on the title.</a:t>
            </a:r>
            <a:endParaRPr>
              <a:latin typeface="Calibri"/>
              <a:ea typeface="Calibri"/>
              <a:cs typeface="Calibri"/>
              <a:sym typeface="Calibri"/>
            </a:endParaRPr>
          </a:p>
        </p:txBody>
      </p:sp>
      <p:sp>
        <p:nvSpPr>
          <p:cNvPr id="115" name="Google Shape;115;p27"/>
          <p:cNvSpPr/>
          <p:nvPr/>
        </p:nvSpPr>
        <p:spPr>
          <a:xfrm>
            <a:off x="6777580" y="1811212"/>
            <a:ext cx="5670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pic>
        <p:nvPicPr>
          <p:cNvPr id="116" name="Google Shape;116;p27"/>
          <p:cNvPicPr preferRelativeResize="0"/>
          <p:nvPr/>
        </p:nvPicPr>
        <p:blipFill>
          <a:blip r:embed="rId4">
            <a:alphaModFix/>
          </a:blip>
          <a:stretch>
            <a:fillRect/>
          </a:stretch>
        </p:blipFill>
        <p:spPr>
          <a:xfrm>
            <a:off x="5474200" y="2883973"/>
            <a:ext cx="1899995" cy="1466046"/>
          </a:xfrm>
          <a:prstGeom prst="rect">
            <a:avLst/>
          </a:prstGeom>
          <a:noFill/>
          <a:ln>
            <a:noFill/>
          </a:ln>
        </p:spPr>
      </p:pic>
      <p:sp>
        <p:nvSpPr>
          <p:cNvPr id="117" name="Google Shape;117;p27"/>
          <p:cNvSpPr/>
          <p:nvPr/>
        </p:nvSpPr>
        <p:spPr>
          <a:xfrm>
            <a:off x="6928452" y="3977850"/>
            <a:ext cx="4161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18" name="Google Shape;118;p27"/>
          <p:cNvSpPr/>
          <p:nvPr/>
        </p:nvSpPr>
        <p:spPr>
          <a:xfrm>
            <a:off x="5634586" y="550718"/>
            <a:ext cx="17100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19" name="Google Shape;119;p27"/>
          <p:cNvSpPr txBox="1"/>
          <p:nvPr/>
        </p:nvSpPr>
        <p:spPr>
          <a:xfrm>
            <a:off x="8036818" y="1914477"/>
            <a:ext cx="197100" cy="1971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 sz="1000">
                <a:solidFill>
                  <a:srgbClr val="FFFFFF"/>
                </a:solidFill>
              </a:rPr>
              <a:t>1</a:t>
            </a:r>
            <a:endParaRPr sz="1000">
              <a:solidFill>
                <a:srgbClr val="FFFFFF"/>
              </a:solidFill>
            </a:endParaRPr>
          </a:p>
        </p:txBody>
      </p:sp>
      <p:pic>
        <p:nvPicPr>
          <p:cNvPr id="120" name="Google Shape;120;p27"/>
          <p:cNvPicPr preferRelativeResize="0"/>
          <p:nvPr/>
        </p:nvPicPr>
        <p:blipFill>
          <a:blip r:embed="rId5">
            <a:alphaModFix/>
          </a:blip>
          <a:stretch>
            <a:fillRect/>
          </a:stretch>
        </p:blipFill>
        <p:spPr>
          <a:xfrm>
            <a:off x="8007525" y="2883975"/>
            <a:ext cx="582469" cy="463818"/>
          </a:xfrm>
          <a:prstGeom prst="rect">
            <a:avLst/>
          </a:prstGeom>
          <a:noFill/>
          <a:ln>
            <a:noFill/>
          </a:ln>
        </p:spPr>
      </p:pic>
      <p:sp>
        <p:nvSpPr>
          <p:cNvPr id="121" name="Google Shape;121;p27"/>
          <p:cNvSpPr txBox="1"/>
          <p:nvPr/>
        </p:nvSpPr>
        <p:spPr>
          <a:xfrm>
            <a:off x="7400357" y="1750966"/>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
        <p:nvSpPr>
          <p:cNvPr id="122" name="Google Shape;122;p27"/>
          <p:cNvSpPr txBox="1"/>
          <p:nvPr/>
        </p:nvSpPr>
        <p:spPr>
          <a:xfrm>
            <a:off x="5225918" y="498432"/>
            <a:ext cx="7767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3️⃣</a:t>
            </a:r>
            <a:endParaRPr sz="1900">
              <a:solidFill>
                <a:schemeClr val="dk1"/>
              </a:solidFill>
            </a:endParaRPr>
          </a:p>
        </p:txBody>
      </p:sp>
      <p:sp>
        <p:nvSpPr>
          <p:cNvPr id="123" name="Google Shape;123;p27"/>
          <p:cNvSpPr txBox="1"/>
          <p:nvPr/>
        </p:nvSpPr>
        <p:spPr>
          <a:xfrm>
            <a:off x="8583117" y="2883977"/>
            <a:ext cx="863100" cy="9306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2️⃣</a:t>
            </a:r>
            <a:endParaRPr sz="1900"/>
          </a:p>
        </p:txBody>
      </p:sp>
      <p:sp>
        <p:nvSpPr>
          <p:cNvPr id="124" name="Google Shape;124;p27"/>
          <p:cNvSpPr txBox="1"/>
          <p:nvPr/>
        </p:nvSpPr>
        <p:spPr>
          <a:xfrm>
            <a:off x="7456749" y="3977859"/>
            <a:ext cx="863100" cy="9306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2️⃣</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8"/>
          <p:cNvPicPr preferRelativeResize="0"/>
          <p:nvPr/>
        </p:nvPicPr>
        <p:blipFill>
          <a:blip r:embed="rId3">
            <a:alphaModFix/>
          </a:blip>
          <a:stretch>
            <a:fillRect/>
          </a:stretch>
        </p:blipFill>
        <p:spPr>
          <a:xfrm>
            <a:off x="311695" y="2253445"/>
            <a:ext cx="8214857" cy="2667502"/>
          </a:xfrm>
          <a:prstGeom prst="rect">
            <a:avLst/>
          </a:prstGeom>
          <a:noFill/>
          <a:ln>
            <a:noFill/>
          </a:ln>
        </p:spPr>
      </p:pic>
      <p:sp>
        <p:nvSpPr>
          <p:cNvPr id="130" name="Google Shape;130;p28"/>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2. Read messages on the stream</a:t>
            </a:r>
            <a:endParaRPr>
              <a:solidFill>
                <a:srgbClr val="3C78D8"/>
              </a:solidFill>
              <a:latin typeface="Calibri"/>
              <a:ea typeface="Calibri"/>
              <a:cs typeface="Calibri"/>
              <a:sym typeface="Calibri"/>
            </a:endParaRPr>
          </a:p>
        </p:txBody>
      </p:sp>
      <p:sp>
        <p:nvSpPr>
          <p:cNvPr id="131" name="Google Shape;131;p28"/>
          <p:cNvSpPr txBox="1"/>
          <p:nvPr>
            <p:ph idx="1" type="body"/>
          </p:nvPr>
        </p:nvSpPr>
        <p:spPr>
          <a:xfrm>
            <a:off x="311695" y="1152473"/>
            <a:ext cx="8520600" cy="11481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latin typeface="Calibri"/>
                <a:ea typeface="Calibri"/>
                <a:cs typeface="Calibri"/>
                <a:sym typeface="Calibri"/>
              </a:rPr>
              <a:t>The “</a:t>
            </a:r>
            <a:r>
              <a:rPr lang="en">
                <a:solidFill>
                  <a:srgbClr val="93C47D"/>
                </a:solidFill>
                <a:latin typeface="Calibri"/>
                <a:ea typeface="Calibri"/>
                <a:cs typeface="Calibri"/>
                <a:sym typeface="Calibri"/>
              </a:rPr>
              <a:t>Stream</a:t>
            </a:r>
            <a:r>
              <a:rPr lang="en">
                <a:latin typeface="Calibri"/>
                <a:ea typeface="Calibri"/>
                <a:cs typeface="Calibri"/>
                <a:sym typeface="Calibri"/>
              </a:rPr>
              <a:t>” is the classes homepage.</a:t>
            </a:r>
            <a:endParaRPr>
              <a:latin typeface="Calibri"/>
              <a:ea typeface="Calibri"/>
              <a:cs typeface="Calibri"/>
              <a:sym typeface="Calibri"/>
            </a:endParaRPr>
          </a:p>
          <a:p>
            <a:pPr indent="-355600" lvl="0" marL="469900" rtl="0" algn="l">
              <a:spcBef>
                <a:spcPts val="1600"/>
              </a:spcBef>
              <a:spcAft>
                <a:spcPts val="0"/>
              </a:spcAft>
              <a:buSzPts val="1800"/>
              <a:buFont typeface="Calibri"/>
              <a:buAutoNum type="arabicPeriod"/>
            </a:pPr>
            <a:r>
              <a:rPr lang="en">
                <a:latin typeface="Calibri"/>
                <a:ea typeface="Calibri"/>
                <a:cs typeface="Calibri"/>
                <a:sym typeface="Calibri"/>
              </a:rPr>
              <a:t>Read messages from your teacher.</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Posting from students has been disabled.</a:t>
            </a:r>
            <a:endParaRPr>
              <a:latin typeface="Calibri"/>
              <a:ea typeface="Calibri"/>
              <a:cs typeface="Calibri"/>
              <a:sym typeface="Calibri"/>
            </a:endParaRPr>
          </a:p>
        </p:txBody>
      </p:sp>
      <p:sp>
        <p:nvSpPr>
          <p:cNvPr id="132" name="Google Shape;132;p28"/>
          <p:cNvSpPr/>
          <p:nvPr/>
        </p:nvSpPr>
        <p:spPr>
          <a:xfrm>
            <a:off x="2869457" y="2608242"/>
            <a:ext cx="5670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33" name="Google Shape;133;p28"/>
          <p:cNvSpPr txBox="1"/>
          <p:nvPr/>
        </p:nvSpPr>
        <p:spPr>
          <a:xfrm>
            <a:off x="2163867" y="4477992"/>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9"/>
          <p:cNvPicPr preferRelativeResize="0"/>
          <p:nvPr/>
        </p:nvPicPr>
        <p:blipFill>
          <a:blip r:embed="rId3">
            <a:alphaModFix/>
          </a:blip>
          <a:stretch>
            <a:fillRect/>
          </a:stretch>
        </p:blipFill>
        <p:spPr>
          <a:xfrm>
            <a:off x="4072377" y="1075003"/>
            <a:ext cx="5071622" cy="2930186"/>
          </a:xfrm>
          <a:prstGeom prst="rect">
            <a:avLst/>
          </a:prstGeom>
          <a:noFill/>
          <a:ln>
            <a:noFill/>
          </a:ln>
        </p:spPr>
      </p:pic>
      <p:sp>
        <p:nvSpPr>
          <p:cNvPr id="139" name="Google Shape;139;p29"/>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3. View assignments in “Classwork”</a:t>
            </a:r>
            <a:endParaRPr>
              <a:solidFill>
                <a:srgbClr val="3C78D8"/>
              </a:solidFill>
              <a:latin typeface="Calibri"/>
              <a:ea typeface="Calibri"/>
              <a:cs typeface="Calibri"/>
              <a:sym typeface="Calibri"/>
            </a:endParaRPr>
          </a:p>
        </p:txBody>
      </p:sp>
      <p:sp>
        <p:nvSpPr>
          <p:cNvPr id="140" name="Google Shape;140;p29"/>
          <p:cNvSpPr txBox="1"/>
          <p:nvPr>
            <p:ph idx="1" type="body"/>
          </p:nvPr>
        </p:nvSpPr>
        <p:spPr>
          <a:xfrm>
            <a:off x="311696" y="1152470"/>
            <a:ext cx="3873900" cy="34164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t>Go to “</a:t>
            </a:r>
            <a:r>
              <a:rPr lang="en">
                <a:solidFill>
                  <a:srgbClr val="93C47D"/>
                </a:solidFill>
              </a:rPr>
              <a:t>Classwork</a:t>
            </a:r>
            <a:r>
              <a:rPr lang="en"/>
              <a:t>” to view the work your teacher has assigned to you.</a:t>
            </a:r>
            <a:endParaRPr/>
          </a:p>
          <a:p>
            <a:pPr indent="-355600" lvl="0" marL="469900" rtl="0" algn="l">
              <a:spcBef>
                <a:spcPts val="1600"/>
              </a:spcBef>
              <a:spcAft>
                <a:spcPts val="0"/>
              </a:spcAft>
              <a:buSzPts val="1800"/>
              <a:buAutoNum type="arabicPeriod"/>
            </a:pPr>
            <a:r>
              <a:rPr lang="en"/>
              <a:t>Click on the title</a:t>
            </a:r>
            <a:endParaRPr/>
          </a:p>
          <a:p>
            <a:pPr indent="-355600" lvl="0" marL="469900" rtl="0" algn="l">
              <a:spcBef>
                <a:spcPts val="0"/>
              </a:spcBef>
              <a:spcAft>
                <a:spcPts val="0"/>
              </a:spcAft>
              <a:buSzPts val="1800"/>
              <a:buAutoNum type="arabicPeriod"/>
            </a:pPr>
            <a:r>
              <a:rPr lang="en"/>
              <a:t>Click on “</a:t>
            </a:r>
            <a:r>
              <a:rPr lang="en">
                <a:solidFill>
                  <a:srgbClr val="93C47D"/>
                </a:solidFill>
              </a:rPr>
              <a:t>View Assignment</a:t>
            </a:r>
            <a:r>
              <a:rPr lang="en"/>
              <a:t>” to work on the assignment.</a:t>
            </a:r>
            <a:endParaRPr/>
          </a:p>
        </p:txBody>
      </p:sp>
      <p:sp>
        <p:nvSpPr>
          <p:cNvPr id="141" name="Google Shape;141;p29"/>
          <p:cNvSpPr/>
          <p:nvPr/>
        </p:nvSpPr>
        <p:spPr>
          <a:xfrm>
            <a:off x="5198645" y="1075008"/>
            <a:ext cx="5670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42" name="Google Shape;142;p29"/>
          <p:cNvSpPr/>
          <p:nvPr/>
        </p:nvSpPr>
        <p:spPr>
          <a:xfrm>
            <a:off x="4588401" y="1916104"/>
            <a:ext cx="20151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43" name="Google Shape;143;p29"/>
          <p:cNvSpPr/>
          <p:nvPr/>
        </p:nvSpPr>
        <p:spPr>
          <a:xfrm>
            <a:off x="4264804" y="3573558"/>
            <a:ext cx="841500" cy="1971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44" name="Google Shape;144;p29"/>
          <p:cNvSpPr txBox="1"/>
          <p:nvPr/>
        </p:nvSpPr>
        <p:spPr>
          <a:xfrm>
            <a:off x="6254701" y="1430262"/>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
        <p:nvSpPr>
          <p:cNvPr id="145" name="Google Shape;145;p29"/>
          <p:cNvSpPr txBox="1"/>
          <p:nvPr/>
        </p:nvSpPr>
        <p:spPr>
          <a:xfrm>
            <a:off x="5185688" y="3509670"/>
            <a:ext cx="863100" cy="9306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2️⃣</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4. Work on an assignment</a:t>
            </a:r>
            <a:endParaRPr>
              <a:solidFill>
                <a:srgbClr val="3C78D8"/>
              </a:solidFill>
              <a:latin typeface="Calibri"/>
              <a:ea typeface="Calibri"/>
              <a:cs typeface="Calibri"/>
              <a:sym typeface="Calibri"/>
            </a:endParaRPr>
          </a:p>
        </p:txBody>
      </p:sp>
      <p:sp>
        <p:nvSpPr>
          <p:cNvPr id="151" name="Google Shape;151;p30"/>
          <p:cNvSpPr txBox="1"/>
          <p:nvPr>
            <p:ph idx="1" type="body"/>
          </p:nvPr>
        </p:nvSpPr>
        <p:spPr>
          <a:xfrm>
            <a:off x="311700" y="1094975"/>
            <a:ext cx="4260300" cy="2265600"/>
          </a:xfrm>
          <a:prstGeom prst="rect">
            <a:avLst/>
          </a:prstGeom>
        </p:spPr>
        <p:txBody>
          <a:bodyPr anchorCtr="0" anchor="t" bIns="93125" lIns="93125" spcFirstLastPara="1" rIns="93125" wrap="square" tIns="93125">
            <a:noAutofit/>
          </a:bodyPr>
          <a:lstStyle/>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If your teacher selected “Make a copy for each student” you will find your own copy of the file here.  You can open and edit the file.</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You can also add or create a file yourself to add to the assignment.</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See the next slide for marking an assignment as “Done”</a:t>
            </a:r>
            <a:endParaRPr>
              <a:latin typeface="Calibri"/>
              <a:ea typeface="Calibri"/>
              <a:cs typeface="Calibri"/>
              <a:sym typeface="Calibri"/>
            </a:endParaRPr>
          </a:p>
        </p:txBody>
      </p:sp>
      <p:pic>
        <p:nvPicPr>
          <p:cNvPr id="152" name="Google Shape;152;p30"/>
          <p:cNvPicPr preferRelativeResize="0"/>
          <p:nvPr/>
        </p:nvPicPr>
        <p:blipFill>
          <a:blip r:embed="rId3">
            <a:alphaModFix/>
          </a:blip>
          <a:stretch>
            <a:fillRect/>
          </a:stretch>
        </p:blipFill>
        <p:spPr>
          <a:xfrm>
            <a:off x="5304675" y="238125"/>
            <a:ext cx="2371725" cy="3500438"/>
          </a:xfrm>
          <a:prstGeom prst="rect">
            <a:avLst/>
          </a:prstGeom>
          <a:noFill/>
          <a:ln>
            <a:noFill/>
          </a:ln>
        </p:spPr>
      </p:pic>
      <p:sp>
        <p:nvSpPr>
          <p:cNvPr id="153" name="Google Shape;153;p30"/>
          <p:cNvSpPr/>
          <p:nvPr/>
        </p:nvSpPr>
        <p:spPr>
          <a:xfrm>
            <a:off x="5453197" y="741210"/>
            <a:ext cx="2382900" cy="5394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54" name="Google Shape;154;p30"/>
          <p:cNvSpPr/>
          <p:nvPr/>
        </p:nvSpPr>
        <p:spPr>
          <a:xfrm>
            <a:off x="5453202" y="1280603"/>
            <a:ext cx="2382900" cy="3534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55" name="Google Shape;155;p30"/>
          <p:cNvSpPr txBox="1"/>
          <p:nvPr/>
        </p:nvSpPr>
        <p:spPr>
          <a:xfrm>
            <a:off x="5099128" y="1280602"/>
            <a:ext cx="863100" cy="9306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2️⃣</a:t>
            </a:r>
            <a:endParaRPr sz="1900"/>
          </a:p>
        </p:txBody>
      </p:sp>
      <p:sp>
        <p:nvSpPr>
          <p:cNvPr id="156" name="Google Shape;156;p30"/>
          <p:cNvSpPr txBox="1"/>
          <p:nvPr/>
        </p:nvSpPr>
        <p:spPr>
          <a:xfrm>
            <a:off x="5099125" y="899152"/>
            <a:ext cx="1272600" cy="5394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4. Work on an assignment (con’t.)</a:t>
            </a:r>
            <a:endParaRPr>
              <a:solidFill>
                <a:srgbClr val="3C78D8"/>
              </a:solidFill>
              <a:latin typeface="Calibri"/>
              <a:ea typeface="Calibri"/>
              <a:cs typeface="Calibri"/>
              <a:sym typeface="Calibri"/>
            </a:endParaRPr>
          </a:p>
        </p:txBody>
      </p:sp>
      <p:sp>
        <p:nvSpPr>
          <p:cNvPr id="162" name="Google Shape;162;p31"/>
          <p:cNvSpPr txBox="1"/>
          <p:nvPr>
            <p:ph idx="1" type="body"/>
          </p:nvPr>
        </p:nvSpPr>
        <p:spPr>
          <a:xfrm>
            <a:off x="311700" y="1094975"/>
            <a:ext cx="4260300" cy="3884100"/>
          </a:xfrm>
          <a:prstGeom prst="rect">
            <a:avLst/>
          </a:prstGeom>
        </p:spPr>
        <p:txBody>
          <a:bodyPr anchorCtr="0" anchor="t" bIns="93125" lIns="93125" spcFirstLastPara="1" rIns="93125" wrap="square" tIns="93125">
            <a:noAutofit/>
          </a:bodyPr>
          <a:lstStyle/>
          <a:p>
            <a:pPr indent="-355600" lvl="0" marL="469900" rtl="0" algn="l">
              <a:spcBef>
                <a:spcPts val="0"/>
              </a:spcBef>
              <a:spcAft>
                <a:spcPts val="0"/>
              </a:spcAft>
              <a:buSzPts val="1800"/>
              <a:buFont typeface="Calibri"/>
              <a:buAutoNum type="arabicPeriod" startAt="3"/>
            </a:pPr>
            <a:r>
              <a:rPr lang="en">
                <a:latin typeface="Calibri"/>
                <a:ea typeface="Calibri"/>
                <a:cs typeface="Calibri"/>
                <a:sym typeface="Calibri"/>
              </a:rPr>
              <a:t>You can also mark the assignment as “Done” which will tell the teacher you’ve completed the assignment. For example, if you had a worksheet to complete that is a paper copy.  The teacher will not see any work unless you attached work to the assignment. This is more for your record keeping than anything.  The assignment will no longer be assigned to you and show up in your list of things to complete.</a:t>
            </a:r>
            <a:endParaRPr>
              <a:latin typeface="Calibri"/>
              <a:ea typeface="Calibri"/>
              <a:cs typeface="Calibri"/>
              <a:sym typeface="Calibri"/>
            </a:endParaRPr>
          </a:p>
        </p:txBody>
      </p:sp>
      <p:pic>
        <p:nvPicPr>
          <p:cNvPr id="163" name="Google Shape;163;p31"/>
          <p:cNvPicPr preferRelativeResize="0"/>
          <p:nvPr/>
        </p:nvPicPr>
        <p:blipFill>
          <a:blip r:embed="rId3">
            <a:alphaModFix/>
          </a:blip>
          <a:stretch>
            <a:fillRect/>
          </a:stretch>
        </p:blipFill>
        <p:spPr>
          <a:xfrm>
            <a:off x="5073132" y="3243373"/>
            <a:ext cx="2471194" cy="1447294"/>
          </a:xfrm>
          <a:prstGeom prst="rect">
            <a:avLst/>
          </a:prstGeom>
          <a:noFill/>
          <a:ln>
            <a:noFill/>
          </a:ln>
        </p:spPr>
      </p:pic>
      <p:pic>
        <p:nvPicPr>
          <p:cNvPr id="164" name="Google Shape;164;p31"/>
          <p:cNvPicPr preferRelativeResize="0"/>
          <p:nvPr/>
        </p:nvPicPr>
        <p:blipFill>
          <a:blip r:embed="rId4">
            <a:alphaModFix/>
          </a:blip>
          <a:stretch>
            <a:fillRect/>
          </a:stretch>
        </p:blipFill>
        <p:spPr>
          <a:xfrm>
            <a:off x="5690443" y="1017717"/>
            <a:ext cx="1693706" cy="1084385"/>
          </a:xfrm>
          <a:prstGeom prst="rect">
            <a:avLst/>
          </a:prstGeom>
          <a:noFill/>
          <a:ln>
            <a:noFill/>
          </a:ln>
        </p:spPr>
      </p:pic>
      <p:sp>
        <p:nvSpPr>
          <p:cNvPr id="165" name="Google Shape;165;p31"/>
          <p:cNvSpPr/>
          <p:nvPr/>
        </p:nvSpPr>
        <p:spPr>
          <a:xfrm>
            <a:off x="5674660" y="1620820"/>
            <a:ext cx="1725300" cy="2793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66" name="Google Shape;166;p31"/>
          <p:cNvSpPr/>
          <p:nvPr/>
        </p:nvSpPr>
        <p:spPr>
          <a:xfrm>
            <a:off x="6625132" y="2172448"/>
            <a:ext cx="608100" cy="798600"/>
          </a:xfrm>
          <a:prstGeom prst="down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67" name="Google Shape;167;p31"/>
          <p:cNvSpPr txBox="1"/>
          <p:nvPr/>
        </p:nvSpPr>
        <p:spPr>
          <a:xfrm>
            <a:off x="7481383" y="1547571"/>
            <a:ext cx="7767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3️⃣</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5. Add a comment to an assignment</a:t>
            </a:r>
            <a:endParaRPr>
              <a:solidFill>
                <a:srgbClr val="3C78D8"/>
              </a:solidFill>
              <a:latin typeface="Calibri"/>
              <a:ea typeface="Calibri"/>
              <a:cs typeface="Calibri"/>
              <a:sym typeface="Calibri"/>
            </a:endParaRPr>
          </a:p>
        </p:txBody>
      </p:sp>
      <p:sp>
        <p:nvSpPr>
          <p:cNvPr id="173" name="Google Shape;173;p32"/>
          <p:cNvSpPr txBox="1"/>
          <p:nvPr>
            <p:ph idx="1" type="body"/>
          </p:nvPr>
        </p:nvSpPr>
        <p:spPr>
          <a:xfrm>
            <a:off x="311700" y="1152475"/>
            <a:ext cx="4260300" cy="3416400"/>
          </a:xfrm>
          <a:prstGeom prst="rect">
            <a:avLst/>
          </a:prstGeom>
        </p:spPr>
        <p:txBody>
          <a:bodyPr anchorCtr="0" anchor="t" bIns="93125" lIns="93125" spcFirstLastPara="1" rIns="93125" wrap="square" tIns="93125">
            <a:noAutofit/>
          </a:bodyPr>
          <a:lstStyle/>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a:t>
            </a:r>
            <a:r>
              <a:rPr lang="en">
                <a:solidFill>
                  <a:srgbClr val="93C47D"/>
                </a:solidFill>
                <a:latin typeface="Calibri"/>
                <a:ea typeface="Calibri"/>
                <a:cs typeface="Calibri"/>
                <a:sym typeface="Calibri"/>
              </a:rPr>
              <a:t>Private comments</a:t>
            </a:r>
            <a:r>
              <a:rPr lang="en">
                <a:latin typeface="Calibri"/>
                <a:ea typeface="Calibri"/>
                <a:cs typeface="Calibri"/>
                <a:sym typeface="Calibri"/>
              </a:rPr>
              <a:t>” are only visible to the teacher.  This is a great option for when you have a quick question about an assignment and cannot email the teacher.  As long as the comment is made at a reasonable hour, the teacher will usually respond quickly.</a:t>
            </a:r>
            <a:endParaRPr>
              <a:latin typeface="Calibri"/>
              <a:ea typeface="Calibri"/>
              <a:cs typeface="Calibri"/>
              <a:sym typeface="Calibri"/>
            </a:endParaRPr>
          </a:p>
        </p:txBody>
      </p:sp>
      <p:pic>
        <p:nvPicPr>
          <p:cNvPr id="174" name="Google Shape;174;p32"/>
          <p:cNvPicPr preferRelativeResize="0"/>
          <p:nvPr/>
        </p:nvPicPr>
        <p:blipFill>
          <a:blip r:embed="rId3">
            <a:alphaModFix/>
          </a:blip>
          <a:stretch>
            <a:fillRect/>
          </a:stretch>
        </p:blipFill>
        <p:spPr>
          <a:xfrm>
            <a:off x="5546050" y="1017725"/>
            <a:ext cx="1718381" cy="2865732"/>
          </a:xfrm>
          <a:prstGeom prst="rect">
            <a:avLst/>
          </a:prstGeom>
          <a:noFill/>
          <a:ln>
            <a:noFill/>
          </a:ln>
        </p:spPr>
      </p:pic>
      <p:sp>
        <p:nvSpPr>
          <p:cNvPr id="175" name="Google Shape;175;p32"/>
          <p:cNvSpPr txBox="1"/>
          <p:nvPr/>
        </p:nvSpPr>
        <p:spPr>
          <a:xfrm>
            <a:off x="7324500" y="3325163"/>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pic>
        <p:nvPicPr>
          <p:cNvPr id="176" name="Google Shape;176;p32"/>
          <p:cNvPicPr preferRelativeResize="0"/>
          <p:nvPr/>
        </p:nvPicPr>
        <p:blipFill>
          <a:blip r:embed="rId4">
            <a:alphaModFix/>
          </a:blip>
          <a:stretch>
            <a:fillRect/>
          </a:stretch>
        </p:blipFill>
        <p:spPr>
          <a:xfrm>
            <a:off x="5627795" y="2311018"/>
            <a:ext cx="2135180" cy="1099301"/>
          </a:xfrm>
          <a:prstGeom prst="rect">
            <a:avLst/>
          </a:prstGeom>
          <a:noFill/>
          <a:ln>
            <a:noFill/>
          </a:ln>
        </p:spPr>
      </p:pic>
      <p:sp>
        <p:nvSpPr>
          <p:cNvPr id="177" name="Google Shape;177;p32"/>
          <p:cNvSpPr/>
          <p:nvPr/>
        </p:nvSpPr>
        <p:spPr>
          <a:xfrm>
            <a:off x="5752417" y="3325182"/>
            <a:ext cx="1512000" cy="5094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idx="1" type="body"/>
          </p:nvPr>
        </p:nvSpPr>
        <p:spPr>
          <a:xfrm>
            <a:off x="311700" y="1152475"/>
            <a:ext cx="8520600" cy="3416400"/>
          </a:xfrm>
          <a:prstGeom prst="rect">
            <a:avLst/>
          </a:prstGeom>
        </p:spPr>
        <p:txBody>
          <a:bodyPr anchorCtr="0" anchor="t" bIns="93125" lIns="93125" spcFirstLastPara="1" rIns="93125" wrap="square" tIns="93125">
            <a:noAutofit/>
          </a:bodyPr>
          <a:lstStyle/>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Click “</a:t>
            </a:r>
            <a:r>
              <a:rPr lang="en">
                <a:solidFill>
                  <a:srgbClr val="93C47D"/>
                </a:solidFill>
                <a:latin typeface="Calibri"/>
                <a:ea typeface="Calibri"/>
                <a:cs typeface="Calibri"/>
                <a:sym typeface="Calibri"/>
              </a:rPr>
              <a:t>Turn In</a:t>
            </a:r>
            <a:r>
              <a:rPr lang="en">
                <a:latin typeface="Calibri"/>
                <a:ea typeface="Calibri"/>
                <a:cs typeface="Calibri"/>
                <a:sym typeface="Calibri"/>
              </a:rPr>
              <a:t>” to submit a finished assignment.</a:t>
            </a:r>
            <a:endParaRPr>
              <a:latin typeface="Calibri"/>
              <a:ea typeface="Calibri"/>
              <a:cs typeface="Calibri"/>
              <a:sym typeface="Calibri"/>
            </a:endParaRPr>
          </a:p>
          <a:p>
            <a:pPr indent="-355600" lvl="0" marL="469900" rtl="0" algn="l">
              <a:spcBef>
                <a:spcPts val="0"/>
              </a:spcBef>
              <a:spcAft>
                <a:spcPts val="0"/>
              </a:spcAft>
              <a:buSzPts val="1800"/>
              <a:buFont typeface="Calibri"/>
              <a:buAutoNum type="arabicPeriod"/>
            </a:pPr>
            <a:r>
              <a:rPr lang="en">
                <a:latin typeface="Calibri"/>
                <a:ea typeface="Calibri"/>
                <a:cs typeface="Calibri"/>
                <a:sym typeface="Calibri"/>
              </a:rPr>
              <a:t>Confirm turning in your assignment by clicking “</a:t>
            </a:r>
            <a:r>
              <a:rPr lang="en">
                <a:solidFill>
                  <a:srgbClr val="93C47D"/>
                </a:solidFill>
                <a:latin typeface="Calibri"/>
                <a:ea typeface="Calibri"/>
                <a:cs typeface="Calibri"/>
                <a:sym typeface="Calibri"/>
              </a:rPr>
              <a:t>Turn In</a:t>
            </a:r>
            <a:r>
              <a:rPr lang="en">
                <a:latin typeface="Calibri"/>
                <a:ea typeface="Calibri"/>
                <a:cs typeface="Calibri"/>
                <a:sym typeface="Calibri"/>
              </a:rPr>
              <a:t>” on the confirmation window.</a:t>
            </a:r>
            <a:endParaRPr>
              <a:latin typeface="Calibri"/>
              <a:ea typeface="Calibri"/>
              <a:cs typeface="Calibri"/>
              <a:sym typeface="Calibri"/>
            </a:endParaRPr>
          </a:p>
        </p:txBody>
      </p:sp>
      <p:pic>
        <p:nvPicPr>
          <p:cNvPr id="183" name="Google Shape;183;p33"/>
          <p:cNvPicPr preferRelativeResize="0"/>
          <p:nvPr/>
        </p:nvPicPr>
        <p:blipFill>
          <a:blip r:embed="rId3">
            <a:alphaModFix/>
          </a:blip>
          <a:stretch>
            <a:fillRect/>
          </a:stretch>
        </p:blipFill>
        <p:spPr>
          <a:xfrm>
            <a:off x="80121" y="1967240"/>
            <a:ext cx="6857998" cy="2428633"/>
          </a:xfrm>
          <a:prstGeom prst="rect">
            <a:avLst/>
          </a:prstGeom>
          <a:noFill/>
          <a:ln>
            <a:noFill/>
          </a:ln>
        </p:spPr>
      </p:pic>
      <p:sp>
        <p:nvSpPr>
          <p:cNvPr id="184" name="Google Shape;184;p33"/>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p>
            <a:pPr indent="0" lvl="0" marL="0" rtl="0" algn="l">
              <a:spcBef>
                <a:spcPts val="0"/>
              </a:spcBef>
              <a:spcAft>
                <a:spcPts val="0"/>
              </a:spcAft>
              <a:buNone/>
            </a:pPr>
            <a:r>
              <a:rPr lang="en">
                <a:solidFill>
                  <a:srgbClr val="3C78D8"/>
                </a:solidFill>
                <a:latin typeface="Calibri"/>
                <a:ea typeface="Calibri"/>
                <a:cs typeface="Calibri"/>
                <a:sym typeface="Calibri"/>
              </a:rPr>
              <a:t>6. Turn in an assignment</a:t>
            </a:r>
            <a:endParaRPr>
              <a:solidFill>
                <a:srgbClr val="3C78D8"/>
              </a:solidFill>
              <a:latin typeface="Calibri"/>
              <a:ea typeface="Calibri"/>
              <a:cs typeface="Calibri"/>
              <a:sym typeface="Calibri"/>
            </a:endParaRPr>
          </a:p>
        </p:txBody>
      </p:sp>
      <p:sp>
        <p:nvSpPr>
          <p:cNvPr id="185" name="Google Shape;185;p33"/>
          <p:cNvSpPr/>
          <p:nvPr/>
        </p:nvSpPr>
        <p:spPr>
          <a:xfrm>
            <a:off x="5073826" y="3135300"/>
            <a:ext cx="1640700" cy="295800"/>
          </a:xfrm>
          <a:prstGeom prst="rect">
            <a:avLst/>
          </a:prstGeom>
          <a:noFill/>
          <a:ln cap="flat" cmpd="sng" w="28575">
            <a:solidFill>
              <a:srgbClr val="93C47D"/>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pic>
        <p:nvPicPr>
          <p:cNvPr id="186" name="Google Shape;186;p33"/>
          <p:cNvPicPr preferRelativeResize="0"/>
          <p:nvPr/>
        </p:nvPicPr>
        <p:blipFill>
          <a:blip r:embed="rId4">
            <a:alphaModFix/>
          </a:blip>
          <a:stretch>
            <a:fillRect/>
          </a:stretch>
        </p:blipFill>
        <p:spPr>
          <a:xfrm>
            <a:off x="1355350" y="3343075"/>
            <a:ext cx="3576800" cy="1727050"/>
          </a:xfrm>
          <a:prstGeom prst="rect">
            <a:avLst/>
          </a:prstGeom>
          <a:noFill/>
          <a:ln cap="flat" cmpd="sng" w="76200">
            <a:solidFill>
              <a:srgbClr val="595959"/>
            </a:solidFill>
            <a:prstDash val="solid"/>
            <a:round/>
            <a:headEnd len="sm" w="sm" type="none"/>
            <a:tailEnd len="sm" w="sm" type="none"/>
          </a:ln>
        </p:spPr>
      </p:pic>
      <p:sp>
        <p:nvSpPr>
          <p:cNvPr id="187" name="Google Shape;187;p33"/>
          <p:cNvSpPr/>
          <p:nvPr/>
        </p:nvSpPr>
        <p:spPr>
          <a:xfrm>
            <a:off x="4512450" y="4703634"/>
            <a:ext cx="419700" cy="295800"/>
          </a:xfrm>
          <a:prstGeom prst="rect">
            <a:avLst/>
          </a:prstGeom>
          <a:noFill/>
          <a:ln cap="flat" cmpd="sng" w="28575">
            <a:solidFill>
              <a:srgbClr val="93C47D"/>
            </a:solidFill>
            <a:prstDash val="solid"/>
            <a:round/>
            <a:headEnd len="sm" w="sm" type="none"/>
            <a:tailEnd len="sm" w="sm" type="none"/>
          </a:ln>
        </p:spPr>
        <p:txBody>
          <a:bodyPr anchorCtr="0" anchor="ctr" bIns="58925" lIns="58925" spcFirstLastPara="1" rIns="58925" wrap="square" tIns="58925">
            <a:noAutofit/>
          </a:bodyPr>
          <a:lstStyle/>
          <a:p>
            <a:pPr indent="0" lvl="0" marL="0" rtl="0" algn="l">
              <a:spcBef>
                <a:spcPts val="0"/>
              </a:spcBef>
              <a:spcAft>
                <a:spcPts val="0"/>
              </a:spcAft>
              <a:buNone/>
            </a:pPr>
            <a:r>
              <a:t/>
            </a:r>
            <a:endParaRPr/>
          </a:p>
        </p:txBody>
      </p:sp>
      <p:sp>
        <p:nvSpPr>
          <p:cNvPr id="188" name="Google Shape;188;p33"/>
          <p:cNvSpPr txBox="1"/>
          <p:nvPr/>
        </p:nvSpPr>
        <p:spPr>
          <a:xfrm>
            <a:off x="6770743" y="3086453"/>
            <a:ext cx="1272600" cy="7650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t>1️⃣</a:t>
            </a:r>
            <a:endParaRPr sz="1900"/>
          </a:p>
        </p:txBody>
      </p:sp>
      <p:sp>
        <p:nvSpPr>
          <p:cNvPr id="189" name="Google Shape;189;p33"/>
          <p:cNvSpPr txBox="1"/>
          <p:nvPr/>
        </p:nvSpPr>
        <p:spPr>
          <a:xfrm>
            <a:off x="5010682" y="4628359"/>
            <a:ext cx="863100" cy="9306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None/>
            </a:pPr>
            <a:r>
              <a:rPr lang="en" sz="1900">
                <a:solidFill>
                  <a:schemeClr val="dk1"/>
                </a:solidFill>
              </a:rPr>
              <a:t>2️⃣</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